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293" r:id="rId4"/>
    <p:sldId id="257" r:id="rId5"/>
    <p:sldId id="299" r:id="rId6"/>
    <p:sldId id="298" r:id="rId7"/>
    <p:sldId id="295" r:id="rId8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2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AEAB25F-C85A-4D02-BDEC-70082D2EDE1E}" type="datetime1">
              <a:rPr lang="nl-NL"/>
              <a:pPr lvl="0"/>
              <a:t>28-3-2019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11385E3-A991-4117-B1F4-5EEFC4A374AE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691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367CF70D-CD30-480D-AC6F-216F0AEEA24A}" type="datetime3">
              <a:rPr lang="nl-NL"/>
              <a:pPr lvl="0"/>
              <a:t>28/3/19</a:t>
            </a:fld>
            <a:endParaRPr lang="mr-IN"/>
          </a:p>
        </p:txBody>
      </p:sp>
      <p:pic>
        <p:nvPicPr>
          <p:cNvPr id="5" name="Afbeelding 2" title="Logo1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5" title="Bedrijfstak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239730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31458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61191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9694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7954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536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1" title="Eindlogo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2628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2" title="Logo1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4" title="Schutblad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0407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8604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397207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10296903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92788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145073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0255226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4758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4" title="Logo1">
            <a:extLst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6" title="Bedrijfstak">
            <a:extLst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nl-NL" dirty="0"/>
            </a:br>
            <a:r>
              <a:rPr lang="nl-NL" dirty="0"/>
              <a:t>Paragraaf 1.3</a:t>
            </a:r>
            <a:br>
              <a:rPr lang="nl-NL" dirty="0"/>
            </a:br>
            <a:br>
              <a:rPr lang="nl-NL" dirty="0"/>
            </a:br>
            <a:r>
              <a:rPr lang="nl-NL" dirty="0"/>
              <a:t>Europa en de wereld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17599145" cy="4949537"/>
          </a:xfrm>
        </p:spPr>
        <p:txBody>
          <a:bodyPr/>
          <a:lstStyle/>
          <a:p>
            <a:pPr marL="342900" lvl="0" indent="-342900"/>
            <a:r>
              <a:rPr lang="nl-NL" dirty="0"/>
              <a:t>hoe de handel tussen alle werelddelen groeide in de 17e eeuw</a:t>
            </a:r>
          </a:p>
          <a:p>
            <a:pPr marL="0" lvl="0" indent="0">
              <a:buNone/>
            </a:pPr>
            <a:endParaRPr lang="nl-NL" dirty="0"/>
          </a:p>
          <a:p>
            <a:pPr marL="342900" lvl="0" indent="-342900"/>
            <a:r>
              <a:rPr lang="nl-NL" dirty="0"/>
              <a:t>hoe Europeanen hun activiteiten in Azi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ë en Oost-Afrika uitbreidden</a:t>
            </a:r>
            <a:endParaRPr lang="nl-NL" dirty="0"/>
          </a:p>
          <a:p>
            <a:pPr marL="342900" lvl="0" indent="-342900"/>
            <a:endParaRPr lang="nl-NL" dirty="0"/>
          </a:p>
          <a:p>
            <a:pPr marL="342900" lvl="0" indent="-342900"/>
            <a:r>
              <a:rPr lang="nl-NL" dirty="0"/>
              <a:t>hoe Europeanen hun activiteiten in Amerika en Afrika uitbreidden</a:t>
            </a:r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4294967295"/>
          </p:nvPr>
        </p:nvSpPr>
        <p:spPr>
          <a:xfrm>
            <a:off x="1246610" y="7900736"/>
            <a:ext cx="17599145" cy="2141469"/>
          </a:xfrm>
          <a:solidFill>
            <a:srgbClr val="FF0000"/>
          </a:solidFill>
        </p:spPr>
        <p:txBody>
          <a:bodyPr/>
          <a:lstStyle/>
          <a:p>
            <a:pPr marL="0" lvl="0" indent="0">
              <a:buNone/>
            </a:pPr>
            <a:r>
              <a:rPr lang="nl-NL" b="1" dirty="0">
                <a:solidFill>
                  <a:srgbClr val="FFFFFF"/>
                </a:solidFill>
              </a:rPr>
              <a:t>Kenmerkend aspect: </a:t>
            </a:r>
            <a:r>
              <a:rPr lang="nl-NL" dirty="0">
                <a:solidFill>
                  <a:srgbClr val="FFFFFF"/>
                </a:solidFill>
              </a:rPr>
              <a:t>ontstaan van handelskapitalisme en begin van een wereldeconomie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Handel op de hele wereld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Franse, Engelse en Nederlandse</a:t>
            </a:r>
          </a:p>
          <a:p>
            <a:pPr marL="0" indent="0">
              <a:buNone/>
            </a:pPr>
            <a:r>
              <a:rPr lang="nl-NL" dirty="0"/>
              <a:t>handelaren richtten </a:t>
            </a:r>
            <a:r>
              <a:rPr lang="nl-NL" dirty="0">
                <a:solidFill>
                  <a:srgbClr val="FF0000"/>
                </a:solidFill>
              </a:rPr>
              <a:t>compagnieën</a:t>
            </a:r>
            <a:r>
              <a:rPr lang="nl-NL" dirty="0"/>
              <a:t> en rustten schepen uit om handel te drijven in Amerika en Azi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ë.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Door de internationale handel ontstond in de 17e eeuw een </a:t>
            </a:r>
            <a:r>
              <a:rPr lang="nl-NL" dirty="0">
                <a:solidFill>
                  <a:srgbClr val="FF0000"/>
                </a:solidFill>
              </a:rPr>
              <a:t>wereldeconomie</a:t>
            </a:r>
            <a:r>
              <a:rPr lang="nl-NL" dirty="0"/>
              <a:t>. Op de hele wereld kregen vraag en aanbod invloed op elkaar. Er was veel handel in suiker, thee, koffie en tabak.</a:t>
            </a:r>
          </a:p>
          <a:p>
            <a:pPr marL="0" lv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nl-NL" dirty="0"/>
              <a:t>Het begin van een wereldeconomie is een </a:t>
            </a:r>
            <a:r>
              <a:rPr lang="nl-NL" b="1" dirty="0"/>
              <a:t>kenmerkend aspect </a:t>
            </a:r>
            <a:r>
              <a:rPr lang="nl-NL" dirty="0"/>
              <a:t>van de tijd van regenten en vorsten.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compagnie: </a:t>
            </a:r>
            <a:r>
              <a:rPr lang="nl-NL" dirty="0">
                <a:solidFill>
                  <a:srgbClr val="FFFFFF"/>
                </a:solidFill>
              </a:rPr>
              <a:t>handelsbedrijf</a:t>
            </a: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wereldeconomie: </a:t>
            </a:r>
            <a:r>
              <a:rPr lang="nl-NL" dirty="0">
                <a:solidFill>
                  <a:srgbClr val="FFFFFF"/>
                </a:solidFill>
              </a:rPr>
              <a:t>economisch systeem van wereldwijde handelscontacten</a:t>
            </a: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Europese expansie in Azi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endParaRPr lang="nl-NL" dirty="0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9592376" cy="752769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dirty="0">
                <a:solidFill>
                  <a:schemeClr val="tx1"/>
                </a:solidFill>
              </a:rPr>
              <a:t>In de 16e en 17e eeuw richtten Europese handelscompagnie</a:t>
            </a: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ën zich op handel met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Oost-Indië</a:t>
            </a: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Zo kregen ze er heerschappij over steeds meer gebieden.</a:t>
            </a:r>
          </a:p>
          <a:p>
            <a:pPr marL="0" lvl="0" indent="0">
              <a:buNone/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/>
              <a:t>Vanaf 1602 mochten Nederlanders alleen in dienst van de </a:t>
            </a:r>
            <a:r>
              <a:rPr lang="nl-NL" dirty="0" err="1">
                <a:solidFill>
                  <a:srgbClr val="FF0000"/>
                </a:solidFill>
              </a:rPr>
              <a:t>VOC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/>
              <a:t>handeldrijven in Azië. Door dit </a:t>
            </a:r>
            <a:r>
              <a:rPr lang="nl-NL" dirty="0">
                <a:solidFill>
                  <a:srgbClr val="FF0000"/>
                </a:solidFill>
              </a:rPr>
              <a:t>monopolie</a:t>
            </a:r>
            <a:r>
              <a:rPr lang="nl-NL" b="1" dirty="0"/>
              <a:t> </a:t>
            </a:r>
            <a:r>
              <a:rPr lang="nl-NL" dirty="0"/>
              <a:t>bleven de prijzen en dus de winsten hoog.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(vervolg op volgende dia)</a:t>
            </a:r>
          </a:p>
          <a:p>
            <a:pPr marL="0" lvl="0" indent="0"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Oost-Indië: </a:t>
            </a:r>
            <a:r>
              <a:rPr lang="nl-NL" dirty="0">
                <a:solidFill>
                  <a:srgbClr val="FFFFFF"/>
                </a:solidFill>
              </a:rPr>
              <a:t>Indië, Zuidoost-Azië</a:t>
            </a: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VOC: </a:t>
            </a:r>
            <a:r>
              <a:rPr lang="nl-NL" dirty="0">
                <a:solidFill>
                  <a:srgbClr val="FFFFFF"/>
                </a:solidFill>
              </a:rPr>
              <a:t>Verenigde Oost-Indische Compagnie</a:t>
            </a: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monopolie: </a:t>
            </a:r>
            <a:r>
              <a:rPr lang="nl-NL" dirty="0">
                <a:solidFill>
                  <a:srgbClr val="FFFFFF"/>
                </a:solidFill>
              </a:rPr>
              <a:t>alleenrecht</a:t>
            </a: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9592376" cy="7527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De VOC verzorgde de handel tussen Azi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ë en Europa. </a:t>
            </a:r>
            <a:r>
              <a:rPr lang="nl-NL" dirty="0">
                <a:solidFill>
                  <a:schemeClr val="tx1"/>
                </a:solidFill>
              </a:rPr>
              <a:t>De VOC werd het grootste bedrijf ter wereld met meer dan 20 000 </a:t>
            </a:r>
            <a:r>
              <a:rPr lang="nl-NL" dirty="0">
                <a:solidFill>
                  <a:srgbClr val="FF0000"/>
                </a:solidFill>
              </a:rPr>
              <a:t>werknemers</a:t>
            </a:r>
            <a:r>
              <a:rPr lang="nl-NL" dirty="0">
                <a:solidFill>
                  <a:schemeClr val="tx1"/>
                </a:solidFill>
              </a:rPr>
              <a:t>. In de Republiek was de VOC veruit de grootste </a:t>
            </a:r>
            <a:r>
              <a:rPr lang="nl-NL" dirty="0">
                <a:solidFill>
                  <a:srgbClr val="FF0000"/>
                </a:solidFill>
              </a:rPr>
              <a:t>werkgever </a:t>
            </a:r>
            <a:r>
              <a:rPr lang="nl-NL" dirty="0">
                <a:solidFill>
                  <a:schemeClr val="tx1"/>
                </a:solidFill>
              </a:rPr>
              <a:t>met enorme scheepswerven en pakhuizen in steden zoals Middelburg en Amsterdam.</a:t>
            </a:r>
          </a:p>
          <a:p>
            <a:pPr marL="0" lv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nl-NL" dirty="0">
                <a:solidFill>
                  <a:schemeClr val="tx1"/>
                </a:solidFill>
              </a:rPr>
              <a:t>Vaak handelde de VOC met toestemming van inheemse vorsten, maar de compagnie gebruikte ook veel geweld om haar zin te krijgen.</a:t>
            </a:r>
          </a:p>
          <a:p>
            <a:pPr marL="0" lvl="0" indent="0">
              <a:buNone/>
            </a:pPr>
            <a:r>
              <a:rPr lang="nl-NL" dirty="0">
                <a:solidFill>
                  <a:schemeClr val="tx1"/>
                </a:solidFill>
              </a:rPr>
              <a:t>In Azië kwamen zo steeds meer gebieden onder Europese heerschappij. Dit heet </a:t>
            </a:r>
            <a:r>
              <a:rPr lang="nl-NL" dirty="0">
                <a:solidFill>
                  <a:srgbClr val="FF0000"/>
                </a:solidFill>
              </a:rPr>
              <a:t>kolonialisme</a:t>
            </a:r>
            <a:r>
              <a:rPr lang="nl-NL" dirty="0">
                <a:solidFill>
                  <a:schemeClr val="tx1"/>
                </a:solidFill>
              </a:rPr>
              <a:t>. </a:t>
            </a:r>
          </a:p>
          <a:p>
            <a:pPr marL="0" lvl="0" indent="0">
              <a:buNone/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werknemer: </a:t>
            </a:r>
            <a:r>
              <a:rPr lang="nl-NL" dirty="0">
                <a:solidFill>
                  <a:srgbClr val="FFFFFF"/>
                </a:solidFill>
              </a:rPr>
              <a:t>iemand die in loondienst is bij een werkgever</a:t>
            </a: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werkgever: </a:t>
            </a:r>
            <a:r>
              <a:rPr lang="nl-NL" dirty="0">
                <a:solidFill>
                  <a:srgbClr val="FFFFFF"/>
                </a:solidFill>
              </a:rPr>
              <a:t>iemand die mensen tegen loon in dienst heeft</a:t>
            </a: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kolonialisme: </a:t>
            </a:r>
            <a:r>
              <a:rPr lang="nl-NL" dirty="0">
                <a:solidFill>
                  <a:srgbClr val="FFFFFF"/>
                </a:solidFill>
              </a:rPr>
              <a:t>overheersing van een kolonie om eraan te verdienen</a:t>
            </a: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7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Europese expansie in Amerika en Afrika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506990" cy="7527697"/>
          </a:xfrm>
        </p:spPr>
        <p:txBody>
          <a:bodyPr/>
          <a:lstStyle/>
          <a:p>
            <a:pPr marL="0" lvl="0" indent="0">
              <a:buNone/>
            </a:pPr>
            <a:r>
              <a:rPr lang="nl-NL" dirty="0"/>
              <a:t>Naast Spanjaarden en Portugezen stichtten ook</a:t>
            </a:r>
          </a:p>
          <a:p>
            <a:pPr marL="0" lvl="0" indent="0">
              <a:buNone/>
            </a:pPr>
            <a:r>
              <a:rPr lang="nl-NL" dirty="0"/>
              <a:t>Engelsen, Fransen en Nederlanders handelsposten in Afrika en kolonies in Amerika en </a:t>
            </a:r>
            <a:r>
              <a:rPr lang="nl-NL" dirty="0">
                <a:solidFill>
                  <a:srgbClr val="FF0000"/>
                </a:solidFill>
              </a:rPr>
              <a:t>West-Indië</a:t>
            </a:r>
            <a:r>
              <a:rPr lang="nl-NL" dirty="0"/>
              <a:t>: het </a:t>
            </a:r>
            <a:r>
              <a:rPr lang="nl-NL" dirty="0" err="1"/>
              <a:t>Carïbisch</a:t>
            </a:r>
            <a:r>
              <a:rPr lang="nl-NL" dirty="0"/>
              <a:t> gebied en de landen eromheen.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In 1621 richtten de Staten-Generaal de </a:t>
            </a:r>
            <a:r>
              <a:rPr lang="nl-NL" dirty="0">
                <a:solidFill>
                  <a:srgbClr val="FF0000"/>
                </a:solidFill>
              </a:rPr>
              <a:t>WIC </a:t>
            </a:r>
            <a:r>
              <a:rPr lang="nl-NL" dirty="0"/>
              <a:t>(West-Indische Compagnie) op voor de oorlog tegen Spanje en de </a:t>
            </a:r>
            <a:r>
              <a:rPr lang="nl-NL" dirty="0" err="1"/>
              <a:t>driehoekshandel</a:t>
            </a:r>
            <a:r>
              <a:rPr lang="nl-NL" dirty="0"/>
              <a:t> tussen Europa, Afrika en Amerika. 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De WIC veroverde ook gebieden, zoals de Antillen en Cura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çao.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B4960EC-88AB-4AD2-A96E-AB4AE1C5B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86" y="2514517"/>
            <a:ext cx="5203623" cy="75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4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algn="ctr"/>
            <a:r>
              <a:rPr lang="nl-NL" dirty="0"/>
              <a:t>Engelsen en indianen in </a:t>
            </a:r>
            <a:r>
              <a:rPr lang="nl-NL" dirty="0" err="1"/>
              <a:t>Shackamaxon</a:t>
            </a:r>
            <a:r>
              <a:rPr lang="nl-NL" dirty="0"/>
              <a:t> in Pennsylvania aan de Noord-Amerikaanse oostkust, 1681 (West, 1771).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FEF7A7-A483-4F1A-BC57-3B4296313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26" y="2813538"/>
            <a:ext cx="13849047" cy="72491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1390</TotalTime>
  <Words>417</Words>
  <Application>Microsoft Office PowerPoint</Application>
  <PresentationFormat>Aangepast</PresentationFormat>
  <Paragraphs>66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.AppleSystemUIFont</vt:lpstr>
      <vt:lpstr>Arial</vt:lpstr>
      <vt:lpstr>Calibri</vt:lpstr>
      <vt:lpstr>3 sectie content</vt:lpstr>
      <vt:lpstr> Paragraaf 1.3  Europa en de wereld</vt:lpstr>
      <vt:lpstr>In deze presentatie leer je:</vt:lpstr>
      <vt:lpstr>Handel op de hele wereld</vt:lpstr>
      <vt:lpstr>Europese expansie in Azië</vt:lpstr>
      <vt:lpstr>PowerPoint-presentatie</vt:lpstr>
      <vt:lpstr>Europese expansie in Amerika en Afrika</vt:lpstr>
      <vt:lpstr>Engelsen en indianen in Shackamaxon in Pennsylvania aan de Noord-Amerikaanse oostkust, 1681 (West, 1771).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mt</dc:title>
  <dc:creator>Smit, Wietske</dc:creator>
  <cp:lastModifiedBy>Henk Botter</cp:lastModifiedBy>
  <cp:revision>179</cp:revision>
  <dcterms:created xsi:type="dcterms:W3CDTF">2017-10-11T07:53:32Z</dcterms:created>
  <dcterms:modified xsi:type="dcterms:W3CDTF">2019-03-28T07:55:03Z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